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14"/>
  </p:notesMasterIdLst>
  <p:handoutMasterIdLst>
    <p:handoutMasterId r:id="rId15"/>
  </p:handoutMasterIdLst>
  <p:sldIdLst>
    <p:sldId id="312" r:id="rId5"/>
    <p:sldId id="304" r:id="rId6"/>
    <p:sldId id="323" r:id="rId7"/>
    <p:sldId id="324" r:id="rId8"/>
    <p:sldId id="319" r:id="rId9"/>
    <p:sldId id="314" r:id="rId10"/>
    <p:sldId id="281" r:id="rId11"/>
    <p:sldId id="321" r:id="rId12"/>
    <p:sldId id="297" r:id="rId13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388" autoAdjust="0"/>
  </p:normalViewPr>
  <p:slideViewPr>
    <p:cSldViewPr snapToGrid="0" snapToObjects="1">
      <p:cViewPr varScale="1">
        <p:scale>
          <a:sx n="78" d="100"/>
          <a:sy n="78" d="100"/>
        </p:scale>
        <p:origin x="878" y="72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25" d="100"/>
          <a:sy n="25" d="100"/>
        </p:scale>
        <p:origin x="348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70FB6-164E-0840-A35B-09E9F3D45F76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BD0AB-C59E-4A46-83D3-F07787446B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736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278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577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138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67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653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668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30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reeform: Shape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15" name="Freeform: Shape 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anchor="ctr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Picture Placeholder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3" name="Image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anchor="b" anchorCtr="0">
            <a:noAutofit/>
          </a:bodyPr>
          <a:lstStyle>
            <a:lvl1pPr algn="l">
              <a:lnSpc>
                <a:spcPct val="100000"/>
              </a:lnSpc>
              <a:defRPr sz="3600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Image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indent="-283464">
              <a:spcBef>
                <a:spcPts val="1000"/>
              </a:spcBef>
              <a:defRPr sz="1800"/>
            </a:lvl2pPr>
            <a:lvl3pPr indent="-283464">
              <a:spcBef>
                <a:spcPts val="1000"/>
              </a:spcBef>
              <a:defRPr sz="1800"/>
            </a:lvl3pPr>
            <a:lvl4pPr indent="-283464">
              <a:spcBef>
                <a:spcPts val="1000"/>
              </a:spcBef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reeform: Shape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21" name="Freeform: Shape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4" name="Slide Number Placeholder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6" name="Image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pic>
        <p:nvPicPr>
          <p:cNvPr id="21" name="Image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reeform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Image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/>
          <a:lstStyle>
            <a:lvl1pPr algn="ctr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 anchorCtr="0"/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9790" y="810227"/>
            <a:ext cx="6392421" cy="3831221"/>
          </a:xfrm>
        </p:spPr>
        <p:txBody>
          <a:bodyPr anchor="ctr"/>
          <a:lstStyle/>
          <a:p>
            <a:r>
              <a:rPr lang="en-US" dirty="0"/>
              <a:t>IMAGE SIMILARITY SEARCH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7E38B3-FACA-5BB3-DF05-780FDBC40650}"/>
              </a:ext>
            </a:extLst>
          </p:cNvPr>
          <p:cNvSpPr txBox="1"/>
          <p:nvPr/>
        </p:nvSpPr>
        <p:spPr>
          <a:xfrm>
            <a:off x="4276307" y="6145162"/>
            <a:ext cx="4159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Uzma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Usmani</a:t>
            </a:r>
            <a:endParaRPr lang="en-I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6583680" cy="594545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25328"/>
            <a:ext cx="6583680" cy="4713124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What is Image?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Feature Extraction of Image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Image Similarity Search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How Image Similarity Search works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Similarity Calculation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Flowchart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Image Retrieval &amp; Ranking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Applications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Use Case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Conclusion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219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DA75-0988-2AC2-87F8-8DEC83A7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667" y="966967"/>
            <a:ext cx="5723586" cy="724181"/>
          </a:xfrm>
        </p:spPr>
        <p:txBody>
          <a:bodyPr/>
          <a:lstStyle/>
          <a:p>
            <a:r>
              <a:rPr lang="en-US" dirty="0"/>
              <a:t>What is Image?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827439-F3E4-3055-318E-039CBDC0C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7901" y="3198888"/>
            <a:ext cx="4712064" cy="24973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8F61E8F-1F7F-E0ED-1AD0-CFC85D71CD3F}"/>
              </a:ext>
            </a:extLst>
          </p:cNvPr>
          <p:cNvSpPr txBox="1"/>
          <p:nvPr/>
        </p:nvSpPr>
        <p:spPr>
          <a:xfrm>
            <a:off x="2231922" y="2025444"/>
            <a:ext cx="3864078" cy="3081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Made up of pixels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IN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Images can be stored in various formats, such as JPEG, PNG, BMP, and others.</a:t>
            </a:r>
          </a:p>
          <a:p>
            <a:pPr lvl="0">
              <a:lnSpc>
                <a:spcPct val="107000"/>
              </a:lnSpc>
            </a:pPr>
            <a:endParaRPr lang="en-IN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IN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Each of these RGB values ranges from 0 to 255.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885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2" y="734561"/>
            <a:ext cx="6794090" cy="877930"/>
          </a:xfrm>
        </p:spPr>
        <p:txBody>
          <a:bodyPr/>
          <a:lstStyle/>
          <a:p>
            <a:pPr algn="ctr"/>
            <a:r>
              <a:rPr lang="en-US" dirty="0"/>
              <a:t>Feature extraction on image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339BF-E6D7-DD0E-AF02-6813852EE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2" y="1612491"/>
            <a:ext cx="6263148" cy="488663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Feature Extraction: Helps computers recognize key parts of an image, similar to how humans identify features in a photo.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Filters (Kernels): Small windows (e.g., 3x3 pixels) scan the image to detect features.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Sliding the Filter: Moves across the image to cover every part.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Detecting Features: Filters identify specific elements like edges or textures.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Feature Map: A new grid showing where and how strong features are detected.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CNNs: Convolutional Neural Networks extract patterns (edges, textures, shapes) from images.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Feature Vector: A numerical summary representing key characteristics of the image.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23A400A-3D74-A7BD-49E0-565926B18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606" y="1936955"/>
            <a:ext cx="5114112" cy="380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502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136FCF6-982C-CC37-9625-3EBFC7E7D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662" y="322601"/>
            <a:ext cx="3404894" cy="740684"/>
          </a:xfrm>
        </p:spPr>
        <p:txBody>
          <a:bodyPr/>
          <a:lstStyle/>
          <a:p>
            <a:r>
              <a:rPr lang="en-US" dirty="0"/>
              <a:t>flowchart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13EEC9-16E3-6C86-97D0-A7EC7EA09C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0D5D7FF-DE56-273F-B402-4A6EBC8D298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470350" y="1171842"/>
            <a:ext cx="6318067" cy="5051247"/>
          </a:xfrm>
        </p:spPr>
      </p:pic>
    </p:spTree>
    <p:extLst>
      <p:ext uri="{BB962C8B-B14F-4D97-AF65-F5344CB8AC3E}">
        <p14:creationId xmlns:p14="http://schemas.microsoft.com/office/powerpoint/2010/main" val="3969996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10199-C129-11F0-56F2-2D1AED21C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0512" y="918856"/>
            <a:ext cx="7043617" cy="686807"/>
          </a:xfrm>
        </p:spPr>
        <p:txBody>
          <a:bodyPr/>
          <a:lstStyle/>
          <a:p>
            <a:r>
              <a:rPr lang="en-US" dirty="0"/>
              <a:t>Similarity calculation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0AEC4F-E711-8552-9C34-82C1514A1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D6BDC-E008-6AB7-55A1-46ED9BCF054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177995" y="1940621"/>
            <a:ext cx="7043618" cy="446018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Euclidean Distance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Cosine Similarity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225490-560F-0ECD-6B18-CEE5FEA8E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994" y="3180084"/>
            <a:ext cx="5742328" cy="301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718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206" y="816017"/>
            <a:ext cx="5259554" cy="612458"/>
          </a:xfrm>
        </p:spPr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339BF-E6D7-DD0E-AF02-6813852EE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226" y="1526798"/>
            <a:ext cx="4984955" cy="4613508"/>
          </a:xfrm>
        </p:spPr>
        <p:txBody>
          <a:bodyPr>
            <a:noAutofit/>
          </a:bodyPr>
          <a:lstStyle/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1722120" algn="l"/>
              </a:tabLst>
            </a:pP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E-Commerce and Retail</a:t>
            </a:r>
            <a:endParaRPr lang="en-IN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  <a:tabLst>
                <a:tab pos="1722120" algn="l"/>
              </a:tabLst>
            </a:pP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Example: Amazon</a:t>
            </a:r>
            <a:endParaRPr lang="en-IN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  <a:tabLst>
                <a:tab pos="1722120" algn="l"/>
              </a:tabLst>
            </a:pP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IN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1722120" algn="l"/>
              </a:tabLst>
            </a:pP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Social Media Platforms</a:t>
            </a:r>
            <a:endParaRPr lang="en-IN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  <a:tabLst>
                <a:tab pos="1722120" algn="l"/>
              </a:tabLst>
            </a:pP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Example: Facebook, Instagram</a:t>
            </a:r>
            <a:endParaRPr lang="en-IN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  <a:tabLst>
                <a:tab pos="1722120" algn="l"/>
              </a:tabLst>
            </a:pP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</a:t>
            </a:r>
            <a:endParaRPr lang="en-IN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1722120" algn="l"/>
              </a:tabLst>
            </a:pP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Medical Imaging</a:t>
            </a:r>
            <a:endParaRPr lang="en-IN" sz="1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tabLst>
                <a:tab pos="1722120" algn="l"/>
              </a:tabLst>
            </a:pPr>
            <a:r>
              <a:rPr lang="en-IN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Example: Radiology systems for X-rays, MRIs, </a:t>
            </a:r>
          </a:p>
          <a:p>
            <a:pPr lvl="0">
              <a:lnSpc>
                <a:spcPct val="107000"/>
              </a:lnSpc>
              <a:tabLst>
                <a:tab pos="1722120" algn="l"/>
              </a:tabLst>
            </a:pPr>
            <a:r>
              <a:rPr lang="en-US" sz="1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</a:t>
            </a: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CT scans</a:t>
            </a:r>
            <a:endParaRPr lang="en-IN" sz="1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tabLst>
                <a:tab pos="1722120" algn="l"/>
              </a:tabLst>
            </a:pPr>
            <a:endParaRPr lang="en-IN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1722120" algn="l"/>
              </a:tabLst>
            </a:pP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Fashion and Design</a:t>
            </a:r>
            <a:endParaRPr lang="en-IN" sz="1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tabLst>
                <a:tab pos="1722120" algn="l"/>
              </a:tabLst>
            </a:pPr>
            <a:r>
              <a:rPr lang="en-IN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Example: Fashion apps for finding similar clothing items</a:t>
            </a:r>
            <a:endParaRPr lang="en-IN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  <a:tabLst>
                <a:tab pos="1722120" algn="l"/>
              </a:tabLst>
            </a:pP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IN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1722120" algn="l"/>
              </a:tabLst>
            </a:pP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 and Cultural Heritage</a:t>
            </a:r>
            <a:endParaRPr lang="en-IN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  <a:tabLst>
                <a:tab pos="1722120" algn="l"/>
              </a:tabLst>
            </a:pP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Example: Museum and art databases</a:t>
            </a:r>
            <a:endParaRPr lang="en-IN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  <a:tabLst>
                <a:tab pos="1722120" algn="l"/>
              </a:tabLst>
            </a:pP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IN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1722120" algn="l"/>
              </a:tabLst>
            </a:pP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Surveillance and Security</a:t>
            </a:r>
            <a:endParaRPr lang="en-IN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  <a:tabLst>
                <a:tab pos="1722120" algn="l"/>
              </a:tabLst>
            </a:pP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Example: Security systems with facial recognition</a:t>
            </a:r>
            <a:endParaRPr lang="en-IN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  <a:tabLst>
                <a:tab pos="1722120" algn="l"/>
              </a:tabLst>
            </a:pP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</a:t>
            </a:r>
            <a:endParaRPr lang="en-IN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lvl="0" indent="-17145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1722120" algn="l"/>
              </a:tabLst>
            </a:pP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Automotive Industry</a:t>
            </a:r>
            <a:endParaRPr lang="en-IN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  <a:tabLst>
                <a:tab pos="1722120" algn="l"/>
              </a:tabLst>
            </a:pPr>
            <a:r>
              <a:rPr lang="en-US" sz="1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Example: Autonomous vehicles for object and road sign recognition</a:t>
            </a:r>
            <a:endParaRPr lang="en-IN" sz="1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B02E966-71D3-5E71-5167-4A74666BB8D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9722" t="1923" r="19322" b="21219"/>
          <a:stretch/>
        </p:blipFill>
        <p:spPr>
          <a:xfrm>
            <a:off x="5751871" y="1428475"/>
            <a:ext cx="5919019" cy="4622251"/>
          </a:xfrm>
        </p:spPr>
      </p:pic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D62608-F5E4-7EC0-5EF0-4F988DDDE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7023" y="910482"/>
            <a:ext cx="9875463" cy="999746"/>
          </a:xfrm>
        </p:spPr>
        <p:txBody>
          <a:bodyPr/>
          <a:lstStyle/>
          <a:p>
            <a:r>
              <a:rPr lang="en-US" dirty="0"/>
              <a:t>Use case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CFAD14-1AAA-8CDA-A49B-523FD6C66F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D0C862-93E8-D671-D339-E663C1196A4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707023" y="2480444"/>
            <a:ext cx="3484563" cy="3960812"/>
          </a:xfrm>
        </p:spPr>
        <p:txBody>
          <a:bodyPr/>
          <a:lstStyle/>
          <a:p>
            <a:pPr lvl="0" algn="just">
              <a:lnSpc>
                <a:spcPct val="107000"/>
              </a:lnSpc>
            </a:pPr>
            <a:r>
              <a:rPr lang="en-US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Differentiating People with Google Photos</a:t>
            </a:r>
            <a:endParaRPr lang="en-IN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buNone/>
            </a:pP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Automatic Face Grouping</a:t>
            </a:r>
          </a:p>
          <a:p>
            <a:pPr marL="0" lvl="0" indent="0" algn="just">
              <a:lnSpc>
                <a:spcPct val="107000"/>
              </a:lnSpc>
              <a:buNone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Facial Feature Extraction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48F7E9-E4DE-2AB2-0EC7-97242C3692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470" b="10825"/>
          <a:stretch/>
        </p:blipFill>
        <p:spPr>
          <a:xfrm>
            <a:off x="5319866" y="1032387"/>
            <a:ext cx="3086100" cy="53290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C204EF-AC24-D7EB-1697-FC8FA21CDD8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584" b="25734"/>
          <a:stretch/>
        </p:blipFill>
        <p:spPr>
          <a:xfrm>
            <a:off x="8534246" y="1032387"/>
            <a:ext cx="3332521" cy="532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021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D22C5-0C9E-B582-A8FE-B45E70A01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3962" y="2450690"/>
            <a:ext cx="7098889" cy="1956619"/>
          </a:xfrm>
        </p:spPr>
        <p:txBody>
          <a:bodyPr/>
          <a:lstStyle/>
          <a:p>
            <a:pPr algn="ctr"/>
            <a:r>
              <a:rPr lang="en-US" sz="6000" dirty="0">
                <a:cs typeface="Arial" panose="020B0604020202020204" pitchFamily="34" charset="0"/>
              </a:rPr>
              <a:t>Thank </a:t>
            </a:r>
            <a:br>
              <a:rPr lang="en-US" sz="6000" dirty="0">
                <a:cs typeface="Arial" panose="020B0604020202020204" pitchFamily="34" charset="0"/>
              </a:rPr>
            </a:br>
            <a:r>
              <a:rPr lang="en-US" sz="6000" dirty="0">
                <a:cs typeface="Arial" panose="020B0604020202020204" pitchFamily="34" charset="0"/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197317304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 color block_Win32_SL_v14" id="{59749740-91A0-46B8-82A8-B436C7A8A142}" vid="{B3F8D047-377B-4FC8-B21C-47530C6DE3A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{CD3A2059-F3E3-4C8E-BECB-F3F09460E2CB}tf78438558_win32</Template>
  <TotalTime>442</TotalTime>
  <Words>298</Words>
  <Application>Microsoft Office PowerPoint</Application>
  <PresentationFormat>Widescreen</PresentationFormat>
  <Paragraphs>70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Sabon Next LT</vt:lpstr>
      <vt:lpstr>Wingdings</vt:lpstr>
      <vt:lpstr>Custom</vt:lpstr>
      <vt:lpstr>IMAGE SIMILARITY SEARCH</vt:lpstr>
      <vt:lpstr>agenda</vt:lpstr>
      <vt:lpstr>What is Image?</vt:lpstr>
      <vt:lpstr>Feature extraction on image</vt:lpstr>
      <vt:lpstr>flowchart</vt:lpstr>
      <vt:lpstr>Similarity calculation</vt:lpstr>
      <vt:lpstr>applications</vt:lpstr>
      <vt:lpstr>Use case</vt:lpstr>
      <vt:lpstr>Thank 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Uzma Usmani</dc:creator>
  <cp:lastModifiedBy>Uzma Usmani</cp:lastModifiedBy>
  <cp:revision>34</cp:revision>
  <dcterms:created xsi:type="dcterms:W3CDTF">2024-09-12T09:42:30Z</dcterms:created>
  <dcterms:modified xsi:type="dcterms:W3CDTF">2025-10-08T11:39:25Z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